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3ED"/>
    <a:srgbClr val="DB488B"/>
    <a:srgbClr val="B4BBCC"/>
    <a:srgbClr val="EF7F01"/>
    <a:srgbClr val="EDDBC3"/>
    <a:srgbClr val="3F455B"/>
    <a:srgbClr val="E67EAD"/>
    <a:srgbClr val="B62466"/>
    <a:srgbClr val="7A1844"/>
    <a:srgbClr val="CD2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8A4-016E-4344-B9F5-0CCC380FF652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E6EF-9A29-4D80-905A-683379DC6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1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8A4-016E-4344-B9F5-0CCC380FF652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E6EF-9A29-4D80-905A-683379DC6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38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8A4-016E-4344-B9F5-0CCC380FF652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E6EF-9A29-4D80-905A-683379DC6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81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8A4-016E-4344-B9F5-0CCC380FF652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E6EF-9A29-4D80-905A-683379DC6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16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8A4-016E-4344-B9F5-0CCC380FF652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E6EF-9A29-4D80-905A-683379DC6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62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8A4-016E-4344-B9F5-0CCC380FF652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E6EF-9A29-4D80-905A-683379DC6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9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8A4-016E-4344-B9F5-0CCC380FF652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E6EF-9A29-4D80-905A-683379DC6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50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8A4-016E-4344-B9F5-0CCC380FF652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E6EF-9A29-4D80-905A-683379DC6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95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8A4-016E-4344-B9F5-0CCC380FF652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E6EF-9A29-4D80-905A-683379DC6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3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8A4-016E-4344-B9F5-0CCC380FF652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E6EF-9A29-4D80-905A-683379DC6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87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8A4-016E-4344-B9F5-0CCC380FF652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E6EF-9A29-4D80-905A-683379DC6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18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238A4-016E-4344-B9F5-0CCC380FF652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E6EF-9A29-4D80-905A-683379DC6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8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9340" y="5280937"/>
            <a:ext cx="2577353" cy="646019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E67EAD"/>
                </a:solidFill>
                <a:latin typeface="Arial Black" panose="020B0A04020102020204" pitchFamily="34" charset="0"/>
              </a:rPr>
              <a:t>Palier 1</a:t>
            </a:r>
            <a:endParaRPr lang="fr-FR" sz="3200" dirty="0">
              <a:solidFill>
                <a:srgbClr val="E67EAD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7087" y="387086"/>
            <a:ext cx="2321858" cy="835492"/>
          </a:xfrm>
        </p:spPr>
        <p:txBody>
          <a:bodyPr/>
          <a:lstStyle/>
          <a:p>
            <a:r>
              <a:rPr lang="fr-FR" dirty="0" smtClean="0">
                <a:latin typeface="Arial Black" panose="020B0A04020102020204" pitchFamily="34" charset="0"/>
              </a:rPr>
              <a:t>Je trouve </a:t>
            </a:r>
            <a:br>
              <a:rPr lang="fr-FR" dirty="0" smtClean="0">
                <a:latin typeface="Arial Black" panose="020B0A04020102020204" pitchFamily="34" charset="0"/>
              </a:rPr>
            </a:br>
            <a:r>
              <a:rPr lang="fr-FR" dirty="0" smtClean="0">
                <a:latin typeface="Arial Black" panose="020B0A04020102020204" pitchFamily="34" charset="0"/>
              </a:rPr>
              <a:t>la situation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5" name="Organigramme : Disque magnétique 4"/>
          <p:cNvSpPr/>
          <p:nvPr/>
        </p:nvSpPr>
        <p:spPr>
          <a:xfrm>
            <a:off x="851284" y="5868203"/>
            <a:ext cx="1620364" cy="866333"/>
          </a:xfrm>
          <a:prstGeom prst="flowChartMagneticDisk">
            <a:avLst/>
          </a:prstGeom>
          <a:solidFill>
            <a:srgbClr val="F9E3ED"/>
          </a:solidFill>
          <a:ln>
            <a:solidFill>
              <a:srgbClr val="DB4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506136" y="5330967"/>
            <a:ext cx="2577353" cy="545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B62466"/>
                </a:solidFill>
                <a:latin typeface="Arial Black" panose="020B0A04020102020204" pitchFamily="34" charset="0"/>
              </a:rPr>
              <a:t>Palier 3</a:t>
            </a:r>
            <a:endParaRPr lang="fr-FR" sz="3200" dirty="0">
              <a:solidFill>
                <a:srgbClr val="B62466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408831" y="5304354"/>
            <a:ext cx="2577353" cy="572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DB488B"/>
                </a:solidFill>
                <a:latin typeface="Arial Black" panose="020B0A04020102020204" pitchFamily="34" charset="0"/>
              </a:rPr>
              <a:t>Palier 2</a:t>
            </a:r>
            <a:endParaRPr lang="fr-FR" sz="3200" dirty="0">
              <a:solidFill>
                <a:srgbClr val="DB488B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491387" y="5330967"/>
            <a:ext cx="2577353" cy="545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7A1844"/>
                </a:solidFill>
                <a:latin typeface="Arial Black" panose="020B0A04020102020204" pitchFamily="34" charset="0"/>
              </a:rPr>
              <a:t>Palier 4</a:t>
            </a:r>
            <a:endParaRPr lang="fr-FR" sz="3200" dirty="0">
              <a:solidFill>
                <a:srgbClr val="7A1844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3129288" y="375886"/>
            <a:ext cx="2321858" cy="83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Arial Black" panose="020B0A04020102020204" pitchFamily="34" charset="0"/>
              </a:rPr>
              <a:t>Je décris</a:t>
            </a:r>
            <a:br>
              <a:rPr lang="fr-FR" dirty="0" smtClean="0">
                <a:latin typeface="Arial Black" panose="020B0A04020102020204" pitchFamily="34" charset="0"/>
              </a:rPr>
            </a:br>
            <a:r>
              <a:rPr lang="fr-FR" dirty="0" smtClean="0">
                <a:latin typeface="Arial Black" panose="020B0A04020102020204" pitchFamily="34" charset="0"/>
              </a:rPr>
              <a:t>les étapes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593935" y="346836"/>
            <a:ext cx="2321858" cy="83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Arial Black" panose="020B0A04020102020204" pitchFamily="34" charset="0"/>
              </a:rPr>
              <a:t>J’analyse </a:t>
            </a:r>
            <a:br>
              <a:rPr lang="fr-FR" dirty="0" smtClean="0">
                <a:latin typeface="Arial Black" panose="020B0A04020102020204" pitchFamily="34" charset="0"/>
              </a:rPr>
            </a:br>
            <a:r>
              <a:rPr lang="fr-FR" dirty="0" smtClean="0">
                <a:latin typeface="Arial Black" panose="020B0A04020102020204" pitchFamily="34" charset="0"/>
              </a:rPr>
              <a:t>ou je corrige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9204255" y="402052"/>
            <a:ext cx="2321858" cy="83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Arial Black" panose="020B0A04020102020204" pitchFamily="34" charset="0"/>
              </a:rPr>
              <a:t>Je transfère/ transmets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7" name="Organigramme : Disque magnétique 16"/>
          <p:cNvSpPr/>
          <p:nvPr/>
        </p:nvSpPr>
        <p:spPr>
          <a:xfrm>
            <a:off x="3815614" y="5850242"/>
            <a:ext cx="1620364" cy="866333"/>
          </a:xfrm>
          <a:prstGeom prst="flowChartMagneticDisk">
            <a:avLst/>
          </a:prstGeom>
          <a:solidFill>
            <a:srgbClr val="F2C4D9"/>
          </a:solidFill>
          <a:ln>
            <a:solidFill>
              <a:srgbClr val="DB4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Disque magnétique 17"/>
          <p:cNvSpPr/>
          <p:nvPr/>
        </p:nvSpPr>
        <p:spPr>
          <a:xfrm>
            <a:off x="6981177" y="5876927"/>
            <a:ext cx="1620364" cy="866333"/>
          </a:xfrm>
          <a:prstGeom prst="flowChartMagneticDisk">
            <a:avLst/>
          </a:prstGeom>
          <a:solidFill>
            <a:srgbClr val="DB488B"/>
          </a:solidFill>
          <a:ln>
            <a:solidFill>
              <a:srgbClr val="B62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Organigramme : Disque magnétique 18"/>
          <p:cNvSpPr/>
          <p:nvPr/>
        </p:nvSpPr>
        <p:spPr>
          <a:xfrm>
            <a:off x="9897788" y="5850242"/>
            <a:ext cx="1620364" cy="866333"/>
          </a:xfrm>
          <a:prstGeom prst="flowChartMagneticDisk">
            <a:avLst/>
          </a:prstGeom>
          <a:solidFill>
            <a:srgbClr val="CD2973"/>
          </a:solidFill>
          <a:ln>
            <a:solidFill>
              <a:srgbClr val="7A1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1024977" y="1295400"/>
            <a:ext cx="1822437" cy="3996520"/>
          </a:xfrm>
          <a:prstGeom prst="wedgeRoundRectCallout">
            <a:avLst>
              <a:gd name="adj1" fmla="val -57070"/>
              <a:gd name="adj2" fmla="val -1849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 flipH="1">
            <a:off x="3507769" y="1307833"/>
            <a:ext cx="1822437" cy="3996520"/>
          </a:xfrm>
          <a:prstGeom prst="wedgeRoundRectCallout">
            <a:avLst>
              <a:gd name="adj1" fmla="val -57070"/>
              <a:gd name="adj2" fmla="val -1849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03" y="1989997"/>
            <a:ext cx="1189485" cy="3301924"/>
          </a:xfrm>
          <a:prstGeom prst="rect">
            <a:avLst/>
          </a:prstGeom>
        </p:spPr>
      </p:pic>
      <p:sp>
        <p:nvSpPr>
          <p:cNvPr id="30" name="Rectangle à coins arrondis 29"/>
          <p:cNvSpPr/>
          <p:nvPr/>
        </p:nvSpPr>
        <p:spPr>
          <a:xfrm>
            <a:off x="6883092" y="1288872"/>
            <a:ext cx="1822437" cy="3996520"/>
          </a:xfrm>
          <a:prstGeom prst="wedgeRoundRectCallout">
            <a:avLst>
              <a:gd name="adj1" fmla="val -57070"/>
              <a:gd name="adj2" fmla="val -1849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 flipH="1">
            <a:off x="9491387" y="1301305"/>
            <a:ext cx="1822437" cy="3996520"/>
          </a:xfrm>
          <a:prstGeom prst="wedgeRoundRectCallout">
            <a:avLst>
              <a:gd name="adj1" fmla="val -57070"/>
              <a:gd name="adj2" fmla="val -1849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6"/>
          <a:stretch/>
        </p:blipFill>
        <p:spPr>
          <a:xfrm>
            <a:off x="6415032" y="1972151"/>
            <a:ext cx="2679665" cy="3319768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>
            <a:off x="9245242" y="1972150"/>
            <a:ext cx="2624287" cy="3583157"/>
            <a:chOff x="9767863" y="2454631"/>
            <a:chExt cx="2270921" cy="3100678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178" t="11666" r="41022" b="45734"/>
            <a:stretch/>
          </p:blipFill>
          <p:spPr>
            <a:xfrm>
              <a:off x="9767863" y="2454631"/>
              <a:ext cx="2270921" cy="3100678"/>
            </a:xfrm>
            <a:prstGeom prst="rect">
              <a:avLst/>
            </a:prstGeom>
          </p:spPr>
        </p:pic>
        <p:sp>
          <p:nvSpPr>
            <p:cNvPr id="32" name="Forme libre 31"/>
            <p:cNvSpPr/>
            <p:nvPr/>
          </p:nvSpPr>
          <p:spPr>
            <a:xfrm>
              <a:off x="9951720" y="2687774"/>
              <a:ext cx="1028700" cy="1381308"/>
            </a:xfrm>
            <a:custGeom>
              <a:avLst/>
              <a:gdLst>
                <a:gd name="connsiteX0" fmla="*/ 53340 w 1028700"/>
                <a:gd name="connsiteY0" fmla="*/ 0 h 1150620"/>
                <a:gd name="connsiteX1" fmla="*/ 1028700 w 1028700"/>
                <a:gd name="connsiteY1" fmla="*/ 22860 h 1150620"/>
                <a:gd name="connsiteX2" fmla="*/ 1021080 w 1028700"/>
                <a:gd name="connsiteY2" fmla="*/ 784860 h 1150620"/>
                <a:gd name="connsiteX3" fmla="*/ 762000 w 1028700"/>
                <a:gd name="connsiteY3" fmla="*/ 822960 h 1150620"/>
                <a:gd name="connsiteX4" fmla="*/ 556260 w 1028700"/>
                <a:gd name="connsiteY4" fmla="*/ 1059180 h 1150620"/>
                <a:gd name="connsiteX5" fmla="*/ 83820 w 1028700"/>
                <a:gd name="connsiteY5" fmla="*/ 1150620 h 1150620"/>
                <a:gd name="connsiteX6" fmla="*/ 0 w 1028700"/>
                <a:gd name="connsiteY6" fmla="*/ 563880 h 1150620"/>
                <a:gd name="connsiteX7" fmla="*/ 53340 w 1028700"/>
                <a:gd name="connsiteY7" fmla="*/ 0 h 1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8700" h="1150620">
                  <a:moveTo>
                    <a:pt x="53340" y="0"/>
                  </a:moveTo>
                  <a:lnTo>
                    <a:pt x="1028700" y="22860"/>
                  </a:lnTo>
                  <a:lnTo>
                    <a:pt x="1021080" y="784860"/>
                  </a:lnTo>
                  <a:lnTo>
                    <a:pt x="762000" y="822960"/>
                  </a:lnTo>
                  <a:lnTo>
                    <a:pt x="556260" y="1059180"/>
                  </a:lnTo>
                  <a:lnTo>
                    <a:pt x="83820" y="1150620"/>
                  </a:lnTo>
                  <a:lnTo>
                    <a:pt x="0" y="56388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3F4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80" y="1423066"/>
            <a:ext cx="725716" cy="725716"/>
          </a:xfrm>
          <a:prstGeom prst="rect">
            <a:avLst/>
          </a:prstGeom>
        </p:spPr>
      </p:pic>
      <p:sp>
        <p:nvSpPr>
          <p:cNvPr id="71" name="Ellipse 70"/>
          <p:cNvSpPr/>
          <p:nvPr/>
        </p:nvSpPr>
        <p:spPr>
          <a:xfrm>
            <a:off x="1643050" y="2940162"/>
            <a:ext cx="968045" cy="968045"/>
          </a:xfrm>
          <a:prstGeom prst="ellipse">
            <a:avLst/>
          </a:prstGeom>
          <a:solidFill>
            <a:srgbClr val="F9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63" y="3094041"/>
            <a:ext cx="660285" cy="66028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58153" y="2518022"/>
            <a:ext cx="11319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>
                <a:solidFill>
                  <a:srgbClr val="DB488B"/>
                </a:solidFill>
                <a:latin typeface="Arial Black" panose="020B0A04020102020204" pitchFamily="34" charset="0"/>
              </a:rPr>
              <a:t>Situation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87739" y="4004998"/>
            <a:ext cx="16257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500" dirty="0" smtClean="0">
                <a:solidFill>
                  <a:srgbClr val="DB488B"/>
                </a:solidFill>
                <a:latin typeface="Arial Black" panose="020B0A04020102020204" pitchFamily="34" charset="0"/>
              </a:rPr>
              <a:t>Compétences</a:t>
            </a:r>
            <a:endParaRPr lang="fr-FR" sz="1500" dirty="0">
              <a:solidFill>
                <a:srgbClr val="DB488B"/>
              </a:solidFill>
              <a:latin typeface="Arial Black" panose="020B0A04020102020204" pitchFamily="34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07" y="1855941"/>
            <a:ext cx="418795" cy="41879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06" y="2307391"/>
            <a:ext cx="418795" cy="41879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05" y="2758841"/>
            <a:ext cx="418795" cy="41879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05" y="3214788"/>
            <a:ext cx="418795" cy="418795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1" y="3661741"/>
            <a:ext cx="418795" cy="41879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21" y="4117688"/>
            <a:ext cx="418795" cy="41879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21" y="4536483"/>
            <a:ext cx="418795" cy="418795"/>
          </a:xfrm>
          <a:prstGeom prst="rect">
            <a:avLst/>
          </a:prstGeom>
        </p:spPr>
      </p:pic>
      <p:sp>
        <p:nvSpPr>
          <p:cNvPr id="45" name="Forme libre 44"/>
          <p:cNvSpPr/>
          <p:nvPr/>
        </p:nvSpPr>
        <p:spPr>
          <a:xfrm>
            <a:off x="6553200" y="3797300"/>
            <a:ext cx="2451100" cy="1346200"/>
          </a:xfrm>
          <a:custGeom>
            <a:avLst/>
            <a:gdLst>
              <a:gd name="connsiteX0" fmla="*/ 0 w 2451100"/>
              <a:gd name="connsiteY0" fmla="*/ 101600 h 1346200"/>
              <a:gd name="connsiteX1" fmla="*/ 63500 w 2451100"/>
              <a:gd name="connsiteY1" fmla="*/ 1257300 h 1346200"/>
              <a:gd name="connsiteX2" fmla="*/ 2400300 w 2451100"/>
              <a:gd name="connsiteY2" fmla="*/ 1346200 h 1346200"/>
              <a:gd name="connsiteX3" fmla="*/ 2184400 w 2451100"/>
              <a:gd name="connsiteY3" fmla="*/ 520700 h 1346200"/>
              <a:gd name="connsiteX4" fmla="*/ 2451100 w 2451100"/>
              <a:gd name="connsiteY4" fmla="*/ 0 h 1346200"/>
              <a:gd name="connsiteX5" fmla="*/ 0 w 2451100"/>
              <a:gd name="connsiteY5" fmla="*/ 10160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100" h="1346200">
                <a:moveTo>
                  <a:pt x="0" y="101600"/>
                </a:moveTo>
                <a:lnTo>
                  <a:pt x="63500" y="1257300"/>
                </a:lnTo>
                <a:lnTo>
                  <a:pt x="2400300" y="1346200"/>
                </a:lnTo>
                <a:lnTo>
                  <a:pt x="2184400" y="520700"/>
                </a:lnTo>
                <a:lnTo>
                  <a:pt x="245110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EDD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16" y="4125207"/>
            <a:ext cx="691878" cy="69187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87" y="4239526"/>
            <a:ext cx="478889" cy="47888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7099346" y="1338124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EF7F01"/>
                </a:solidFill>
                <a:latin typeface="Arial Black" panose="020B0A04020102020204" pitchFamily="34" charset="0"/>
              </a:rPr>
              <a:t>Comment ? </a:t>
            </a:r>
            <a:br>
              <a:rPr lang="fr-FR" sz="1600" dirty="0" smtClean="0">
                <a:solidFill>
                  <a:srgbClr val="EF7F01"/>
                </a:solidFill>
                <a:latin typeface="Arial Black" panose="020B0A04020102020204" pitchFamily="34" charset="0"/>
              </a:rPr>
            </a:br>
            <a:r>
              <a:rPr lang="fr-FR" sz="1600" dirty="0" smtClean="0">
                <a:solidFill>
                  <a:srgbClr val="EF7F01"/>
                </a:solidFill>
                <a:latin typeface="Arial Black" panose="020B0A04020102020204" pitchFamily="34" charset="0"/>
              </a:rPr>
              <a:t>Pour Quoi ?</a:t>
            </a:r>
            <a:endParaRPr lang="fr-FR" sz="1600" dirty="0">
              <a:solidFill>
                <a:srgbClr val="EF7F0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50316" y="1442046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EF7F01"/>
                </a:solidFill>
                <a:latin typeface="Arial Black" panose="020B0A04020102020204" pitchFamily="34" charset="0"/>
              </a:rPr>
              <a:t>Liste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44180" y="1332721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solidFill>
                  <a:srgbClr val="EF7F01"/>
                </a:solidFill>
                <a:latin typeface="Arial Black" panose="020B0A04020102020204" pitchFamily="34" charset="0"/>
              </a:rPr>
              <a:t>Réutilise</a:t>
            </a:r>
            <a:r>
              <a:rPr lang="fr-FR" sz="1600" dirty="0">
                <a:solidFill>
                  <a:srgbClr val="EF7F01"/>
                </a:solidFill>
                <a:latin typeface="Arial Black" panose="020B0A04020102020204" pitchFamily="34" charset="0"/>
              </a:rPr>
              <a:t/>
            </a:r>
            <a:br>
              <a:rPr lang="fr-FR" sz="1600" dirty="0">
                <a:solidFill>
                  <a:srgbClr val="EF7F01"/>
                </a:solidFill>
                <a:latin typeface="Arial Black" panose="020B0A04020102020204" pitchFamily="34" charset="0"/>
              </a:rPr>
            </a:br>
            <a:r>
              <a:rPr lang="fr-FR" sz="1200" dirty="0">
                <a:solidFill>
                  <a:srgbClr val="EF7F01"/>
                </a:solidFill>
                <a:latin typeface="Arial Black" panose="020B0A04020102020204" pitchFamily="34" charset="0"/>
              </a:rPr>
              <a:t>Explique à quelqu’un</a:t>
            </a:r>
          </a:p>
        </p:txBody>
      </p:sp>
      <p:grpSp>
        <p:nvGrpSpPr>
          <p:cNvPr id="54" name="Groupe 53"/>
          <p:cNvGrpSpPr/>
          <p:nvPr/>
        </p:nvGrpSpPr>
        <p:grpSpPr>
          <a:xfrm>
            <a:off x="6645654" y="4155804"/>
            <a:ext cx="478889" cy="646331"/>
            <a:chOff x="6684841" y="4155804"/>
            <a:chExt cx="478889" cy="646331"/>
          </a:xfrm>
        </p:grpSpPr>
        <p:sp>
          <p:nvSpPr>
            <p:cNvPr id="50" name="Ellipse 49"/>
            <p:cNvSpPr/>
            <p:nvPr/>
          </p:nvSpPr>
          <p:spPr>
            <a:xfrm>
              <a:off x="6684841" y="4239526"/>
              <a:ext cx="478889" cy="47888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6886699" y="4598670"/>
              <a:ext cx="160215" cy="115935"/>
            </a:xfrm>
            <a:custGeom>
              <a:avLst/>
              <a:gdLst>
                <a:gd name="connsiteX0" fmla="*/ 0 w 160215"/>
                <a:gd name="connsiteY0" fmla="*/ 39077 h 111369"/>
                <a:gd name="connsiteX1" fmla="*/ 82061 w 160215"/>
                <a:gd name="connsiteY1" fmla="*/ 111369 h 111369"/>
                <a:gd name="connsiteX2" fmla="*/ 123092 w 160215"/>
                <a:gd name="connsiteY2" fmla="*/ 99646 h 111369"/>
                <a:gd name="connsiteX3" fmla="*/ 160215 w 160215"/>
                <a:gd name="connsiteY3" fmla="*/ 82061 h 111369"/>
                <a:gd name="connsiteX4" fmla="*/ 48846 w 160215"/>
                <a:gd name="connsiteY4" fmla="*/ 0 h 111369"/>
                <a:gd name="connsiteX5" fmla="*/ 0 w 160215"/>
                <a:gd name="connsiteY5" fmla="*/ 39077 h 11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15" h="111369">
                  <a:moveTo>
                    <a:pt x="0" y="39077"/>
                  </a:moveTo>
                  <a:lnTo>
                    <a:pt x="82061" y="111369"/>
                  </a:lnTo>
                  <a:lnTo>
                    <a:pt x="123092" y="99646"/>
                  </a:lnTo>
                  <a:lnTo>
                    <a:pt x="160215" y="82061"/>
                  </a:lnTo>
                  <a:lnTo>
                    <a:pt x="48846" y="0"/>
                  </a:lnTo>
                  <a:lnTo>
                    <a:pt x="0" y="3907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6911340" y="4366261"/>
              <a:ext cx="251460" cy="304800"/>
            </a:xfrm>
            <a:custGeom>
              <a:avLst/>
              <a:gdLst>
                <a:gd name="connsiteX0" fmla="*/ 0 w 251460"/>
                <a:gd name="connsiteY0" fmla="*/ 201930 h 302895"/>
                <a:gd name="connsiteX1" fmla="*/ 154305 w 251460"/>
                <a:gd name="connsiteY1" fmla="*/ 302895 h 302895"/>
                <a:gd name="connsiteX2" fmla="*/ 200025 w 251460"/>
                <a:gd name="connsiteY2" fmla="*/ 259080 h 302895"/>
                <a:gd name="connsiteX3" fmla="*/ 228600 w 251460"/>
                <a:gd name="connsiteY3" fmla="*/ 209550 h 302895"/>
                <a:gd name="connsiteX4" fmla="*/ 251460 w 251460"/>
                <a:gd name="connsiteY4" fmla="*/ 133350 h 302895"/>
                <a:gd name="connsiteX5" fmla="*/ 251460 w 251460"/>
                <a:gd name="connsiteY5" fmla="*/ 74295 h 302895"/>
                <a:gd name="connsiteX6" fmla="*/ 106680 w 251460"/>
                <a:gd name="connsiteY6" fmla="*/ 0 h 302895"/>
                <a:gd name="connsiteX7" fmla="*/ 0 w 251460"/>
                <a:gd name="connsiteY7" fmla="*/ 201930 h 302895"/>
                <a:gd name="connsiteX0" fmla="*/ 0 w 251460"/>
                <a:gd name="connsiteY0" fmla="*/ 201930 h 302895"/>
                <a:gd name="connsiteX1" fmla="*/ 154305 w 251460"/>
                <a:gd name="connsiteY1" fmla="*/ 302895 h 302895"/>
                <a:gd name="connsiteX2" fmla="*/ 200025 w 251460"/>
                <a:gd name="connsiteY2" fmla="*/ 259080 h 302895"/>
                <a:gd name="connsiteX3" fmla="*/ 228600 w 251460"/>
                <a:gd name="connsiteY3" fmla="*/ 209550 h 302895"/>
                <a:gd name="connsiteX4" fmla="*/ 251460 w 251460"/>
                <a:gd name="connsiteY4" fmla="*/ 133350 h 302895"/>
                <a:gd name="connsiteX5" fmla="*/ 247650 w 251460"/>
                <a:gd name="connsiteY5" fmla="*/ 93345 h 302895"/>
                <a:gd name="connsiteX6" fmla="*/ 106680 w 251460"/>
                <a:gd name="connsiteY6" fmla="*/ 0 h 302895"/>
                <a:gd name="connsiteX7" fmla="*/ 0 w 251460"/>
                <a:gd name="connsiteY7" fmla="*/ 201930 h 302895"/>
                <a:gd name="connsiteX0" fmla="*/ 0 w 251460"/>
                <a:gd name="connsiteY0" fmla="*/ 201930 h 304800"/>
                <a:gd name="connsiteX1" fmla="*/ 148590 w 251460"/>
                <a:gd name="connsiteY1" fmla="*/ 304800 h 304800"/>
                <a:gd name="connsiteX2" fmla="*/ 200025 w 251460"/>
                <a:gd name="connsiteY2" fmla="*/ 259080 h 304800"/>
                <a:gd name="connsiteX3" fmla="*/ 228600 w 251460"/>
                <a:gd name="connsiteY3" fmla="*/ 209550 h 304800"/>
                <a:gd name="connsiteX4" fmla="*/ 251460 w 251460"/>
                <a:gd name="connsiteY4" fmla="*/ 133350 h 304800"/>
                <a:gd name="connsiteX5" fmla="*/ 247650 w 251460"/>
                <a:gd name="connsiteY5" fmla="*/ 93345 h 304800"/>
                <a:gd name="connsiteX6" fmla="*/ 106680 w 251460"/>
                <a:gd name="connsiteY6" fmla="*/ 0 h 304800"/>
                <a:gd name="connsiteX7" fmla="*/ 0 w 251460"/>
                <a:gd name="connsiteY7" fmla="*/ 20193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460" h="304800">
                  <a:moveTo>
                    <a:pt x="0" y="201930"/>
                  </a:moveTo>
                  <a:lnTo>
                    <a:pt x="148590" y="304800"/>
                  </a:lnTo>
                  <a:lnTo>
                    <a:pt x="200025" y="259080"/>
                  </a:lnTo>
                  <a:lnTo>
                    <a:pt x="228600" y="209550"/>
                  </a:lnTo>
                  <a:lnTo>
                    <a:pt x="251460" y="133350"/>
                  </a:lnTo>
                  <a:lnTo>
                    <a:pt x="247650" y="93345"/>
                  </a:lnTo>
                  <a:lnTo>
                    <a:pt x="106680" y="0"/>
                  </a:lnTo>
                  <a:lnTo>
                    <a:pt x="0" y="2019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694922" y="4155804"/>
              <a:ext cx="4491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?</a:t>
              </a:r>
              <a:endParaRPr lang="fr-FR" sz="3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cxnSp>
        <p:nvCxnSpPr>
          <p:cNvPr id="56" name="Connecteur en arc 55"/>
          <p:cNvCxnSpPr>
            <a:stCxn id="51" idx="0"/>
            <a:endCxn id="47" idx="0"/>
          </p:cNvCxnSpPr>
          <p:nvPr/>
        </p:nvCxnSpPr>
        <p:spPr>
          <a:xfrm rot="16200000" flipH="1">
            <a:off x="7132513" y="3903607"/>
            <a:ext cx="83722" cy="588116"/>
          </a:xfrm>
          <a:prstGeom prst="curvedConnector3">
            <a:avLst>
              <a:gd name="adj1" fmla="val -273047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rc 60"/>
          <p:cNvCxnSpPr/>
          <p:nvPr/>
        </p:nvCxnSpPr>
        <p:spPr>
          <a:xfrm rot="16200000" flipV="1">
            <a:off x="7134218" y="4477445"/>
            <a:ext cx="83722" cy="588116"/>
          </a:xfrm>
          <a:prstGeom prst="curvedConnector3">
            <a:avLst>
              <a:gd name="adj1" fmla="val -273047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èche droite 61"/>
          <p:cNvSpPr/>
          <p:nvPr/>
        </p:nvSpPr>
        <p:spPr>
          <a:xfrm>
            <a:off x="7744701" y="4288286"/>
            <a:ext cx="346608" cy="426319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1846074" y="1445257"/>
            <a:ext cx="917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solidFill>
                  <a:srgbClr val="EF7F01"/>
                </a:solidFill>
                <a:latin typeface="Arial Black" panose="020B0A04020102020204" pitchFamily="34" charset="0"/>
              </a:rPr>
              <a:t>Lien</a:t>
            </a:r>
            <a:br>
              <a:rPr lang="fr-FR" sz="1600" dirty="0" smtClean="0">
                <a:solidFill>
                  <a:srgbClr val="EF7F01"/>
                </a:solidFill>
                <a:latin typeface="Arial Black" panose="020B0A04020102020204" pitchFamily="34" charset="0"/>
              </a:rPr>
            </a:br>
            <a:r>
              <a:rPr lang="fr-FR" sz="1600" dirty="0" smtClean="0">
                <a:solidFill>
                  <a:srgbClr val="EF7F01"/>
                </a:solidFill>
                <a:latin typeface="Arial Black" panose="020B0A04020102020204" pitchFamily="34" charset="0"/>
              </a:rPr>
              <a:t>entre :</a:t>
            </a:r>
            <a:endParaRPr lang="fr-FR" sz="1600" dirty="0">
              <a:solidFill>
                <a:srgbClr val="EF7F01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990542" y="178475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…</a:t>
            </a:r>
            <a:endParaRPr lang="fr-FR" sz="32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989084" y="220793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…</a:t>
            </a:r>
            <a:endParaRPr lang="fr-FR" sz="32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3987625" y="268729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…</a:t>
            </a:r>
            <a:endParaRPr lang="fr-FR" sz="32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992228" y="313582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…</a:t>
            </a:r>
            <a:endParaRPr lang="fr-FR" sz="32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987625" y="359414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…</a:t>
            </a:r>
            <a:endParaRPr lang="fr-FR" sz="32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3983022" y="404519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…</a:t>
            </a:r>
            <a:endParaRPr lang="fr-FR" sz="32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993463" y="447398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…</a:t>
            </a:r>
            <a:endParaRPr lang="fr-FR" sz="32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Flèche courbée vers la gauche 76"/>
          <p:cNvSpPr/>
          <p:nvPr/>
        </p:nvSpPr>
        <p:spPr>
          <a:xfrm>
            <a:off x="2361439" y="2885864"/>
            <a:ext cx="361669" cy="1114120"/>
          </a:xfrm>
          <a:prstGeom prst="curvedLeftArrow">
            <a:avLst>
              <a:gd name="adj1" fmla="val 16141"/>
              <a:gd name="adj2" fmla="val 50000"/>
              <a:gd name="adj3" fmla="val 40257"/>
            </a:avLst>
          </a:prstGeom>
          <a:solidFill>
            <a:srgbClr val="F9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8" name="Flèche courbée vers la gauche 77"/>
          <p:cNvSpPr/>
          <p:nvPr/>
        </p:nvSpPr>
        <p:spPr>
          <a:xfrm flipH="1" flipV="1">
            <a:off x="1542967" y="2836580"/>
            <a:ext cx="361669" cy="1114120"/>
          </a:xfrm>
          <a:prstGeom prst="curvedLeftArrow">
            <a:avLst>
              <a:gd name="adj1" fmla="val 16141"/>
              <a:gd name="adj2" fmla="val 50000"/>
              <a:gd name="adj3" fmla="val 40257"/>
            </a:avLst>
          </a:prstGeom>
          <a:solidFill>
            <a:srgbClr val="F9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7" y="1999350"/>
            <a:ext cx="1150882" cy="3292569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306">
            <a:off x="9580461" y="2454698"/>
            <a:ext cx="856705" cy="8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1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8565" y="605118"/>
            <a:ext cx="110669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Maintenant s’il existe une compétence qu’on appelle apprendre...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Peut-on décrire avec des verbes ce qu’il se passe quand on apprend, et peut-on identifier des paliers pour cette compétence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/>
              <a:t>Liste de verbes que vous pouvez repérer :</a:t>
            </a:r>
          </a:p>
          <a:p>
            <a:r>
              <a:rPr lang="fr-FR" dirty="0"/>
              <a:t>Exemple : Apprendre c’est …</a:t>
            </a:r>
          </a:p>
          <a:p>
            <a:pPr lvl="0"/>
            <a:r>
              <a:rPr lang="fr-FR" dirty="0"/>
              <a:t>S’informer …. Chercher des informations pour cela taper un texte précis (les mots que vous tapez auront une importance sur le résultat des recherches) </a:t>
            </a:r>
          </a:p>
          <a:p>
            <a:pPr lvl="0"/>
            <a:r>
              <a:rPr lang="fr-FR" dirty="0"/>
              <a:t>Sélectionner le “bon” document (mais c’est quoi “bon” pour qui, pour quoi ?)</a:t>
            </a:r>
          </a:p>
          <a:p>
            <a:pPr lvl="0"/>
            <a:r>
              <a:rPr lang="fr-FR" dirty="0"/>
              <a:t>Et 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/>
            <a:r>
              <a:rPr lang="fr-FR" dirty="0"/>
              <a:t>Et 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/>
            <a:r>
              <a:rPr lang="fr-FR" dirty="0"/>
              <a:t>Et </a:t>
            </a:r>
            <a:r>
              <a:rPr lang="fr-FR" dirty="0" smtClean="0"/>
              <a:t>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08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8259" y="309282"/>
            <a:ext cx="1164515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/>
              <a:t>Et 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/>
            <a:r>
              <a:rPr lang="fr-FR" dirty="0"/>
              <a:t>Et 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/>
            <a:r>
              <a:rPr lang="fr-FR" dirty="0"/>
              <a:t>Et 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/>
            <a:r>
              <a:rPr lang="fr-FR" dirty="0"/>
              <a:t>Et 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/>
            <a:r>
              <a:rPr lang="fr-FR" dirty="0"/>
              <a:t>Et 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/>
            <a:r>
              <a:rPr lang="fr-FR" dirty="0"/>
              <a:t>Et 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/>
            <a:r>
              <a:rPr lang="fr-FR" dirty="0"/>
              <a:t>Et 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/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803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1329" y="484094"/>
            <a:ext cx="11214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faisant cela est-ce qu’on apprend à apprendre ? 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Quelle est la différence entre apprendre et apprendre à apprendre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3866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F4CF60681D1C499F4DE4FFB0DADD54" ma:contentTypeVersion="14" ma:contentTypeDescription="Create a new document." ma:contentTypeScope="" ma:versionID="60a797c52a3fe2a9073b3eec2c7f6f03">
  <xsd:schema xmlns:xsd="http://www.w3.org/2001/XMLSchema" xmlns:xs="http://www.w3.org/2001/XMLSchema" xmlns:p="http://schemas.microsoft.com/office/2006/metadata/properties" xmlns:ns3="d90142a8-e456-498a-93d1-c708a6f3c82d" xmlns:ns4="68f7d738-fecb-47a3-9493-1aa54ef279ee" targetNamespace="http://schemas.microsoft.com/office/2006/metadata/properties" ma:root="true" ma:fieldsID="3c68d7c0c5d83d2458fbc1c39e627e2f" ns3:_="" ns4:_="">
    <xsd:import namespace="d90142a8-e456-498a-93d1-c708a6f3c82d"/>
    <xsd:import namespace="68f7d738-fecb-47a3-9493-1aa54ef279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142a8-e456-498a-93d1-c708a6f3c8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7d738-fecb-47a3-9493-1aa54ef279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7DEB08-ECE5-48CA-A748-64922D18E0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F2D2D-3B2B-4C96-82C4-17553A9FD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0142a8-e456-498a-93d1-c708a6f3c82d"/>
    <ds:schemaRef ds:uri="68f7d738-fecb-47a3-9493-1aa54ef279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FA9C40-1062-439A-A646-3C810E169B54}">
  <ds:schemaRefs>
    <ds:schemaRef ds:uri="http://schemas.microsoft.com/office/2006/metadata/properties"/>
    <ds:schemaRef ds:uri="http://schemas.openxmlformats.org/package/2006/metadata/core-properties"/>
    <ds:schemaRef ds:uri="68f7d738-fecb-47a3-9493-1aa54ef279e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d90142a8-e456-498a-93d1-c708a6f3c82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64</Words>
  <Application>Microsoft Office PowerPoint</Application>
  <PresentationFormat>Grand écran</PresentationFormat>
  <Paragraphs>50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Arial Rounded MT Bold</vt:lpstr>
      <vt:lpstr>Calibri</vt:lpstr>
      <vt:lpstr>Calibri Light</vt:lpstr>
      <vt:lpstr>Thème Office</vt:lpstr>
      <vt:lpstr>Palier 1</vt:lpstr>
      <vt:lpstr>Présentation PowerPoint</vt:lpstr>
      <vt:lpstr>Présentation PowerPoint</vt:lpstr>
      <vt:lpstr>Présentation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Palier 1</dc:title>
  <dc:creator>Jean-Pierre DECROIX</dc:creator>
  <cp:lastModifiedBy>Jean-Pierre DECROIX</cp:lastModifiedBy>
  <cp:revision>12</cp:revision>
  <dcterms:created xsi:type="dcterms:W3CDTF">2021-11-03T15:33:54Z</dcterms:created>
  <dcterms:modified xsi:type="dcterms:W3CDTF">2021-11-05T13:23:00Z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0x0101000EF4CF60681D1C499F4DE4FFB0DADD54</vt:lpwstr>
  </property>
</Properties>
</file>