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BC3C"/>
    <a:srgbClr val="F7EECD"/>
    <a:srgbClr val="E1EDF7"/>
    <a:srgbClr val="98C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50" d="100"/>
          <a:sy n="50" d="100"/>
        </p:scale>
        <p:origin x="95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7699582-52A5-4738-9C02-99359DB45E66}"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2037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699582-52A5-4738-9C02-99359DB45E66}"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166385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699582-52A5-4738-9C02-99359DB45E66}"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363621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699582-52A5-4738-9C02-99359DB45E66}"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257975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7699582-52A5-4738-9C02-99359DB45E66}"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318231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7699582-52A5-4738-9C02-99359DB45E66}" type="datetimeFigureOut">
              <a:rPr lang="fr-FR" smtClean="0"/>
              <a:t>03/11/2021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50835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7699582-52A5-4738-9C02-99359DB45E66}" type="datetimeFigureOut">
              <a:rPr lang="fr-FR" smtClean="0"/>
              <a:t>03/11/2021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248462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7699582-52A5-4738-9C02-99359DB45E66}" type="datetimeFigureOut">
              <a:rPr lang="fr-FR" smtClean="0"/>
              <a:t>03/11/2021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362422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699582-52A5-4738-9C02-99359DB45E66}" type="datetimeFigureOut">
              <a:rPr lang="fr-FR" smtClean="0"/>
              <a:t>03/11/2021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2402256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7699582-52A5-4738-9C02-99359DB45E66}" type="datetimeFigureOut">
              <a:rPr lang="fr-FR" smtClean="0"/>
              <a:t>03/11/2021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183582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7699582-52A5-4738-9C02-99359DB45E66}" type="datetimeFigureOut">
              <a:rPr lang="fr-FR" smtClean="0"/>
              <a:t>03/11/2021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01DA59-539D-4109-BACB-8C6EF1E072F5}" type="slidenum">
              <a:rPr lang="fr-FR" smtClean="0"/>
              <a:t>‹N°›</a:t>
            </a:fld>
            <a:endParaRPr lang="fr-FR"/>
          </a:p>
        </p:txBody>
      </p:sp>
    </p:spTree>
    <p:extLst>
      <p:ext uri="{BB962C8B-B14F-4D97-AF65-F5344CB8AC3E}">
        <p14:creationId xmlns:p14="http://schemas.microsoft.com/office/powerpoint/2010/main" val="44439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99582-52A5-4738-9C02-99359DB45E66}" type="datetimeFigureOut">
              <a:rPr lang="fr-FR" smtClean="0"/>
              <a:t>03/11/2021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1DA59-539D-4109-BACB-8C6EF1E072F5}" type="slidenum">
              <a:rPr lang="fr-FR" smtClean="0"/>
              <a:t>‹N°›</a:t>
            </a:fld>
            <a:endParaRPr lang="fr-FR"/>
          </a:p>
        </p:txBody>
      </p:sp>
    </p:spTree>
    <p:extLst>
      <p:ext uri="{BB962C8B-B14F-4D97-AF65-F5344CB8AC3E}">
        <p14:creationId xmlns:p14="http://schemas.microsoft.com/office/powerpoint/2010/main" val="7863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199107" y="1508760"/>
            <a:ext cx="4992893" cy="4321465"/>
          </a:xfrm>
          <a:custGeom>
            <a:avLst/>
            <a:gdLst>
              <a:gd name="connsiteX0" fmla="*/ 0 w 4992893"/>
              <a:gd name="connsiteY0" fmla="*/ 0 h 3909985"/>
              <a:gd name="connsiteX1" fmla="*/ 4992893 w 4992893"/>
              <a:gd name="connsiteY1" fmla="*/ 0 h 3909985"/>
              <a:gd name="connsiteX2" fmla="*/ 4992893 w 4992893"/>
              <a:gd name="connsiteY2" fmla="*/ 3909985 h 3909985"/>
              <a:gd name="connsiteX3" fmla="*/ 0 w 4992893"/>
              <a:gd name="connsiteY3" fmla="*/ 3909985 h 3909985"/>
              <a:gd name="connsiteX4" fmla="*/ 0 w 4992893"/>
              <a:gd name="connsiteY4" fmla="*/ 0 h 3909985"/>
              <a:gd name="connsiteX0" fmla="*/ 0 w 4992893"/>
              <a:gd name="connsiteY0" fmla="*/ 411480 h 4321465"/>
              <a:gd name="connsiteX1" fmla="*/ 4977653 w 4992893"/>
              <a:gd name="connsiteY1" fmla="*/ 0 h 4321465"/>
              <a:gd name="connsiteX2" fmla="*/ 4992893 w 4992893"/>
              <a:gd name="connsiteY2" fmla="*/ 4321465 h 4321465"/>
              <a:gd name="connsiteX3" fmla="*/ 0 w 4992893"/>
              <a:gd name="connsiteY3" fmla="*/ 4321465 h 4321465"/>
              <a:gd name="connsiteX4" fmla="*/ 0 w 4992893"/>
              <a:gd name="connsiteY4" fmla="*/ 411480 h 4321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893" h="4321465">
                <a:moveTo>
                  <a:pt x="0" y="411480"/>
                </a:moveTo>
                <a:lnTo>
                  <a:pt x="4977653" y="0"/>
                </a:lnTo>
                <a:lnTo>
                  <a:pt x="4992893" y="4321465"/>
                </a:lnTo>
                <a:lnTo>
                  <a:pt x="0" y="4321465"/>
                </a:lnTo>
                <a:lnTo>
                  <a:pt x="0" y="411480"/>
                </a:lnTo>
                <a:close/>
              </a:path>
            </a:pathLst>
          </a:custGeom>
          <a:solidFill>
            <a:srgbClr val="F7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descr="Conception d'arrière-plan d'affaires Vecteur gratuit"/>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44600" b="100000" l="0" r="42812">
                        <a14:foregroundMark x1="6709" y1="75400" x2="6709" y2="75400"/>
                      </a14:backgroundRemoval>
                    </a14:imgEffect>
                  </a14:imgLayer>
                </a14:imgProps>
              </a:ext>
              <a:ext uri="{28A0092B-C50C-407E-A947-70E740481C1C}">
                <a14:useLocalDpi xmlns:a14="http://schemas.microsoft.com/office/drawing/2010/main" val="0"/>
              </a:ext>
            </a:extLst>
          </a:blip>
          <a:srcRect l="2852" r="57563"/>
          <a:stretch/>
        </p:blipFill>
        <p:spPr bwMode="auto">
          <a:xfrm>
            <a:off x="0" y="0"/>
            <a:ext cx="2948940" cy="595021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p:cNvPicPr>
            <a:picLocks noChangeAspect="1"/>
          </p:cNvPicPr>
          <p:nvPr/>
        </p:nvPicPr>
        <p:blipFill rotWithShape="1">
          <a:blip r:embed="rId4"/>
          <a:srcRect l="5244" t="28284" r="3421"/>
          <a:stretch/>
        </p:blipFill>
        <p:spPr>
          <a:xfrm>
            <a:off x="-22860" y="0"/>
            <a:ext cx="12214860" cy="3275991"/>
          </a:xfrm>
          <a:prstGeom prst="rect">
            <a:avLst/>
          </a:prstGeom>
        </p:spPr>
      </p:pic>
      <p:sp>
        <p:nvSpPr>
          <p:cNvPr id="6" name="ZoneTexte 5"/>
          <p:cNvSpPr txBox="1"/>
          <p:nvPr/>
        </p:nvSpPr>
        <p:spPr>
          <a:xfrm rot="21291885">
            <a:off x="713453" y="478098"/>
            <a:ext cx="10742236" cy="1323439"/>
          </a:xfrm>
          <a:prstGeom prst="rect">
            <a:avLst/>
          </a:prstGeom>
          <a:noFill/>
        </p:spPr>
        <p:txBody>
          <a:bodyPr wrap="none" rtlCol="0">
            <a:spAutoFit/>
          </a:bodyPr>
          <a:lstStyle/>
          <a:p>
            <a:r>
              <a:rPr lang="fr-FR" sz="8000" dirty="0" smtClean="0">
                <a:solidFill>
                  <a:schemeClr val="bg1"/>
                </a:solidFill>
                <a:effectLst>
                  <a:outerShdw blurRad="38100" dist="38100" dir="2700000" algn="tl">
                    <a:srgbClr val="000000">
                      <a:alpha val="43137"/>
                    </a:srgbClr>
                  </a:outerShdw>
                </a:effectLst>
                <a:latin typeface="Arial Black" panose="020B0A04020102020204" pitchFamily="34" charset="0"/>
              </a:rPr>
              <a:t>STOOOOOOOP !!!!!!</a:t>
            </a:r>
            <a:endParaRPr lang="fr-FR" sz="80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8" name="Titre 1"/>
          <p:cNvSpPr txBox="1">
            <a:spLocks/>
          </p:cNvSpPr>
          <p:nvPr/>
        </p:nvSpPr>
        <p:spPr>
          <a:xfrm>
            <a:off x="3105901" y="3367082"/>
            <a:ext cx="3357282" cy="84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t>Petits conseils</a:t>
            </a:r>
            <a:endParaRPr lang="fr-FR" dirty="0"/>
          </a:p>
        </p:txBody>
      </p:sp>
      <p:sp>
        <p:nvSpPr>
          <p:cNvPr id="9" name="Sous-titre 2"/>
          <p:cNvSpPr txBox="1">
            <a:spLocks/>
          </p:cNvSpPr>
          <p:nvPr/>
        </p:nvSpPr>
        <p:spPr>
          <a:xfrm>
            <a:off x="2682688" y="4144830"/>
            <a:ext cx="4130040" cy="16557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600" dirty="0" smtClean="0">
                <a:solidFill>
                  <a:srgbClr val="DEBC3C"/>
                </a:solidFill>
                <a:latin typeface="Forte" panose="03060902040502070203" pitchFamily="66" charset="0"/>
              </a:rPr>
              <a:t>« Descendre du vélo pour se regarder pédaler »</a:t>
            </a:r>
            <a:endParaRPr lang="fr-FR" sz="3600" dirty="0">
              <a:solidFill>
                <a:srgbClr val="DEBC3C"/>
              </a:solidFill>
              <a:latin typeface="Forte" panose="03060902040502070203" pitchFamily="66" charset="0"/>
            </a:endParaRPr>
          </a:p>
        </p:txBody>
      </p:sp>
      <p:sp>
        <p:nvSpPr>
          <p:cNvPr id="10" name="ZoneTexte 9"/>
          <p:cNvSpPr txBox="1"/>
          <p:nvPr/>
        </p:nvSpPr>
        <p:spPr>
          <a:xfrm>
            <a:off x="7649583" y="2023740"/>
            <a:ext cx="3980329" cy="923330"/>
          </a:xfrm>
          <a:prstGeom prst="rect">
            <a:avLst/>
          </a:prstGeom>
          <a:noFill/>
        </p:spPr>
        <p:txBody>
          <a:bodyPr wrap="square" rtlCol="0">
            <a:spAutoFit/>
          </a:bodyPr>
          <a:lstStyle/>
          <a:p>
            <a:r>
              <a:rPr lang="fr-FR" dirty="0" smtClean="0"/>
              <a:t>Après avoir choisi une notion à explorer, à apprendre, et à transmettre aux autres, vous allez : </a:t>
            </a:r>
            <a:endParaRPr lang="fr-FR" dirty="0"/>
          </a:p>
        </p:txBody>
      </p:sp>
      <p:sp>
        <p:nvSpPr>
          <p:cNvPr id="11" name="ZoneTexte 10"/>
          <p:cNvSpPr txBox="1"/>
          <p:nvPr/>
        </p:nvSpPr>
        <p:spPr>
          <a:xfrm>
            <a:off x="7649583" y="3092502"/>
            <a:ext cx="4370294" cy="2585323"/>
          </a:xfrm>
          <a:prstGeom prst="rect">
            <a:avLst/>
          </a:prstGeom>
          <a:noFill/>
        </p:spPr>
        <p:txBody>
          <a:bodyPr wrap="square" rtlCol="0">
            <a:spAutoFit/>
          </a:bodyPr>
          <a:lstStyle/>
          <a:p>
            <a:pPr marL="285750" indent="-285750">
              <a:buFont typeface="Arial" panose="020B0604020202020204" pitchFamily="34" charset="0"/>
              <a:buChar char="•"/>
            </a:pPr>
            <a:r>
              <a:rPr lang="fr-FR" dirty="0" smtClean="0"/>
              <a:t>Chercher des ressources</a:t>
            </a:r>
          </a:p>
          <a:p>
            <a:pPr marL="285750" indent="-285750">
              <a:buFont typeface="Arial" panose="020B0604020202020204" pitchFamily="34" charset="0"/>
              <a:buChar char="•"/>
            </a:pPr>
            <a:r>
              <a:rPr lang="fr-FR" dirty="0" smtClean="0"/>
              <a:t>Les lire, ou les regarder</a:t>
            </a:r>
          </a:p>
          <a:p>
            <a:pPr marL="285750" indent="-285750">
              <a:buFont typeface="Arial" panose="020B0604020202020204" pitchFamily="34" charset="0"/>
              <a:buChar char="•"/>
            </a:pPr>
            <a:r>
              <a:rPr lang="fr-FR" dirty="0" smtClean="0"/>
              <a:t>Résumer les informations importantes</a:t>
            </a:r>
          </a:p>
          <a:p>
            <a:pPr marL="285750" indent="-285750">
              <a:buFont typeface="Arial" panose="020B0604020202020204" pitchFamily="34" charset="0"/>
              <a:buChar char="•"/>
            </a:pPr>
            <a:r>
              <a:rPr lang="fr-FR" dirty="0" smtClean="0"/>
              <a:t>Vous exercer, vous entrainer</a:t>
            </a:r>
          </a:p>
          <a:p>
            <a:pPr marL="285750" indent="-285750">
              <a:buFont typeface="Arial" panose="020B0604020202020204" pitchFamily="34" charset="0"/>
              <a:buChar char="•"/>
            </a:pPr>
            <a:r>
              <a:rPr lang="fr-FR" dirty="0" smtClean="0"/>
              <a:t>Réfléchir à un support pour le partage</a:t>
            </a:r>
          </a:p>
          <a:p>
            <a:pPr marL="285750" indent="-285750">
              <a:buFont typeface="Arial" panose="020B0604020202020204" pitchFamily="34" charset="0"/>
              <a:buChar char="•"/>
            </a:pPr>
            <a:r>
              <a:rPr lang="fr-FR" dirty="0" smtClean="0"/>
              <a:t>Concevoir ce support</a:t>
            </a:r>
          </a:p>
          <a:p>
            <a:pPr marL="285750" indent="-285750">
              <a:buFont typeface="Arial" panose="020B0604020202020204" pitchFamily="34" charset="0"/>
              <a:buChar char="•"/>
            </a:pPr>
            <a:r>
              <a:rPr lang="fr-FR" dirty="0" smtClean="0"/>
              <a:t>Concevoir une évaluation</a:t>
            </a:r>
          </a:p>
          <a:p>
            <a:pPr marL="285750" indent="-285750">
              <a:buFont typeface="Arial" panose="020B0604020202020204" pitchFamily="34" charset="0"/>
              <a:buChar char="•"/>
            </a:pPr>
            <a:r>
              <a:rPr lang="fr-FR" dirty="0" smtClean="0"/>
              <a:t>Vous entrainer à présenter</a:t>
            </a:r>
          </a:p>
          <a:p>
            <a:pPr marL="285750" indent="-285750">
              <a:buFont typeface="Arial" panose="020B0604020202020204" pitchFamily="34" charset="0"/>
              <a:buChar char="•"/>
            </a:pPr>
            <a:r>
              <a:rPr lang="fr-FR" dirty="0" smtClean="0"/>
              <a:t>Présenter</a:t>
            </a:r>
            <a:endParaRPr lang="fr-FR" dirty="0"/>
          </a:p>
        </p:txBody>
      </p:sp>
      <p:sp>
        <p:nvSpPr>
          <p:cNvPr id="12" name="ZoneTexte 11"/>
          <p:cNvSpPr txBox="1"/>
          <p:nvPr/>
        </p:nvSpPr>
        <p:spPr>
          <a:xfrm>
            <a:off x="1760220" y="5917877"/>
            <a:ext cx="10431780" cy="923330"/>
          </a:xfrm>
          <a:prstGeom prst="rect">
            <a:avLst/>
          </a:prstGeom>
          <a:noFill/>
        </p:spPr>
        <p:txBody>
          <a:bodyPr wrap="square" rtlCol="0">
            <a:spAutoFit/>
          </a:bodyPr>
          <a:lstStyle/>
          <a:p>
            <a:r>
              <a:rPr lang="fr-FR" dirty="0" smtClean="0"/>
              <a:t>La liste est longue… Durant les pauses (nécessaires car le cerveau ne peut se concentrer que 25 minutes sur une tâche, profitez de moments différents pour repérer des compétences dans les feuillets du référentiel et de déterminer les paliers que vous avez atteints</a:t>
            </a:r>
            <a:endParaRPr lang="fr-FR" dirty="0"/>
          </a:p>
        </p:txBody>
      </p:sp>
    </p:spTree>
    <p:extLst>
      <p:ext uri="{BB962C8B-B14F-4D97-AF65-F5344CB8AC3E}">
        <p14:creationId xmlns:p14="http://schemas.microsoft.com/office/powerpoint/2010/main" val="11740413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107</Words>
  <Application>Microsoft Office PowerPoint</Application>
  <PresentationFormat>Grand écran</PresentationFormat>
  <Paragraphs>14</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Arial Black</vt:lpstr>
      <vt:lpstr>Calibri</vt:lpstr>
      <vt:lpstr>Calibri Light</vt:lpstr>
      <vt:lpstr>Forte</vt:lpstr>
      <vt:lpstr>Thème Office</vt:lpstr>
      <vt:lpstr>Présentation PowerPoint</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Petits conseils</dc:title>
  <dc:creator>Jean-Pierre DECROIX</dc:creator>
  <cp:lastModifiedBy>Jean-Pierre DECROIX</cp:lastModifiedBy>
  <cp:revision>4</cp:revision>
  <dcterms:created xsi:type="dcterms:W3CDTF">2021-11-03T09:56:20Z</dcterms:created>
  <dcterms:modified xsi:type="dcterms:W3CDTF">2021-11-03T10:22:19Z</dcterms:modified>
</cp:coreProperties>
</file>